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7" r:id="rId1"/>
  </p:sldMasterIdLst>
  <p:sldIdLst>
    <p:sldId id="256" r:id="rId2"/>
    <p:sldId id="257" r:id="rId3"/>
    <p:sldId id="258" r:id="rId4"/>
    <p:sldId id="260" r:id="rId5"/>
    <p:sldId id="259" r:id="rId6"/>
    <p:sldId id="261" r:id="rId7"/>
    <p:sldId id="262" r:id="rId8"/>
    <p:sldId id="267" r:id="rId9"/>
    <p:sldId id="268" r:id="rId10"/>
    <p:sldId id="272" r:id="rId11"/>
    <p:sldId id="273" r:id="rId12"/>
    <p:sldId id="269" r:id="rId13"/>
    <p:sldId id="271" r:id="rId14"/>
    <p:sldId id="270" r:id="rId15"/>
    <p:sldId id="264" r:id="rId16"/>
    <p:sldId id="266" r:id="rId17"/>
    <p:sldId id="26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2" d="100"/>
          <a:sy n="82" d="100"/>
        </p:scale>
        <p:origin x="720"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jpg>
</file>

<file path=ppt/media/image3.jpg>
</file>

<file path=ppt/media/image4.jp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1654499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594357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43455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1059299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608808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15359748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6620561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1810511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2332133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87089C-D514-4E1F-A04E-E561C8BDD2C3}" type="datetimeFigureOut">
              <a:rPr lang="en-IN" smtClean="0"/>
              <a:t>31-07-2023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2238929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87089C-D514-4E1F-A04E-E561C8BDD2C3}" type="datetimeFigureOut">
              <a:rPr lang="en-IN" smtClean="0"/>
              <a:t>31-07-2023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1397111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87089C-D514-4E1F-A04E-E561C8BDD2C3}" type="datetimeFigureOut">
              <a:rPr lang="en-IN" smtClean="0"/>
              <a:t>31-07-2023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3979296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87089C-D514-4E1F-A04E-E561C8BDD2C3}" type="datetimeFigureOut">
              <a:rPr lang="en-IN" smtClean="0"/>
              <a:t>31-07-2023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25165680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87089C-D514-4E1F-A04E-E561C8BDD2C3}" type="datetimeFigureOut">
              <a:rPr lang="en-IN" smtClean="0"/>
              <a:t>31-07-2023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391136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87089C-D514-4E1F-A04E-E561C8BDD2C3}" type="datetimeFigureOut">
              <a:rPr lang="en-IN" smtClean="0"/>
              <a:t>31-07-2023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37FF975-48EC-4515-9F7B-2ADDAC96A63B}" type="slidenum">
              <a:rPr lang="en-IN" smtClean="0"/>
              <a:t>‹#›</a:t>
            </a:fld>
            <a:endParaRPr lang="en-IN"/>
          </a:p>
        </p:txBody>
      </p:sp>
    </p:spTree>
    <p:extLst>
      <p:ext uri="{BB962C8B-B14F-4D97-AF65-F5344CB8AC3E}">
        <p14:creationId xmlns:p14="http://schemas.microsoft.com/office/powerpoint/2010/main" val="2918783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37FF975-48EC-4515-9F7B-2ADDAC96A63B}" type="slidenum">
              <a:rPr lang="en-IN" smtClean="0"/>
              <a:t>‹#›</a:t>
            </a:fld>
            <a:endParaRPr lang="en-IN"/>
          </a:p>
        </p:txBody>
      </p:sp>
      <p:sp>
        <p:nvSpPr>
          <p:cNvPr id="5" name="Date Placeholder 4"/>
          <p:cNvSpPr>
            <a:spLocks noGrp="1"/>
          </p:cNvSpPr>
          <p:nvPr>
            <p:ph type="dt" sz="half" idx="10"/>
          </p:nvPr>
        </p:nvSpPr>
        <p:spPr/>
        <p:txBody>
          <a:bodyPr/>
          <a:lstStyle/>
          <a:p>
            <a:fld id="{B687089C-D514-4E1F-A04E-E561C8BDD2C3}" type="datetimeFigureOut">
              <a:rPr lang="en-IN" smtClean="0"/>
              <a:t>31-07-2023</a:t>
            </a:fld>
            <a:endParaRPr lang="en-IN"/>
          </a:p>
        </p:txBody>
      </p:sp>
    </p:spTree>
    <p:extLst>
      <p:ext uri="{BB962C8B-B14F-4D97-AF65-F5344CB8AC3E}">
        <p14:creationId xmlns:p14="http://schemas.microsoft.com/office/powerpoint/2010/main" val="32498089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87089C-D514-4E1F-A04E-E561C8BDD2C3}" type="datetimeFigureOut">
              <a:rPr lang="en-IN" smtClean="0"/>
              <a:t>31-07-2023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37FF975-48EC-4515-9F7B-2ADDAC96A63B}" type="slidenum">
              <a:rPr lang="en-IN" smtClean="0"/>
              <a:t>‹#›</a:t>
            </a:fld>
            <a:endParaRPr lang="en-IN"/>
          </a:p>
        </p:txBody>
      </p:sp>
    </p:spTree>
    <p:extLst>
      <p:ext uri="{BB962C8B-B14F-4D97-AF65-F5344CB8AC3E}">
        <p14:creationId xmlns:p14="http://schemas.microsoft.com/office/powerpoint/2010/main" val="4138864546"/>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3716B-7700-4DDB-897F-BA23E8B986CC}"/>
              </a:ext>
            </a:extLst>
          </p:cNvPr>
          <p:cNvSpPr>
            <a:spLocks noGrp="1"/>
          </p:cNvSpPr>
          <p:nvPr>
            <p:ph type="ctrTitle"/>
          </p:nvPr>
        </p:nvSpPr>
        <p:spPr>
          <a:xfrm>
            <a:off x="1523992" y="206574"/>
            <a:ext cx="9144000" cy="996658"/>
          </a:xfrm>
        </p:spPr>
        <p:txBody>
          <a:bodyPr>
            <a:normAutofit fontScale="90000"/>
          </a:bodyPr>
          <a:lstStyle/>
          <a:p>
            <a:pPr algn="ctr"/>
            <a:r>
              <a:rPr lang="en-US" sz="3600" b="1" dirty="0">
                <a:solidFill>
                  <a:schemeClr val="tx2"/>
                </a:solidFill>
                <a:latin typeface="Times New Roman" panose="02020603050405020304" pitchFamily="18" charset="0"/>
                <a:cs typeface="Times New Roman" panose="02020603050405020304" pitchFamily="18" charset="0"/>
              </a:rPr>
              <a:t>Bangalore Institute Of Technology</a:t>
            </a:r>
            <a:br>
              <a:rPr lang="en-US" sz="3600" b="1" dirty="0">
                <a:solidFill>
                  <a:schemeClr val="tx2"/>
                </a:solidFill>
                <a:latin typeface="Times New Roman" panose="02020603050405020304" pitchFamily="18" charset="0"/>
                <a:cs typeface="Times New Roman" panose="02020603050405020304" pitchFamily="18" charset="0"/>
              </a:rPr>
            </a:br>
            <a:r>
              <a:rPr lang="en-US" sz="3600" b="1" dirty="0">
                <a:solidFill>
                  <a:schemeClr val="tx2"/>
                </a:solidFill>
                <a:latin typeface="Times New Roman" panose="02020603050405020304" pitchFamily="18" charset="0"/>
                <a:cs typeface="Times New Roman" panose="02020603050405020304" pitchFamily="18" charset="0"/>
              </a:rPr>
              <a:t>Department of Master of Computer Applications </a:t>
            </a:r>
            <a:endParaRPr lang="en-IN" sz="3600" b="1" dirty="0">
              <a:solidFill>
                <a:schemeClr val="tx2"/>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E45D45B0-8D93-4129-8D40-FC153A7A5CBD}"/>
              </a:ext>
            </a:extLst>
          </p:cNvPr>
          <p:cNvSpPr txBox="1"/>
          <p:nvPr/>
        </p:nvSpPr>
        <p:spPr>
          <a:xfrm>
            <a:off x="3176947" y="4155315"/>
            <a:ext cx="5838093"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(Training and Placement Cell Management System)</a:t>
            </a:r>
            <a:endParaRPr lang="en-IN" sz="20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56375CCA-726C-4C9C-B426-4C386F9904CB}"/>
              </a:ext>
            </a:extLst>
          </p:cNvPr>
          <p:cNvSpPr txBox="1"/>
          <p:nvPr/>
        </p:nvSpPr>
        <p:spPr>
          <a:xfrm>
            <a:off x="2902634" y="4812852"/>
            <a:ext cx="6386732" cy="707886"/>
          </a:xfrm>
          <a:prstGeom prst="rect">
            <a:avLst/>
          </a:prstGeom>
          <a:noFill/>
        </p:spPr>
        <p:txBody>
          <a:bodyPr wrap="square" rtlCol="0">
            <a:spAutoFit/>
          </a:bodyPr>
          <a:lstStyle/>
          <a:p>
            <a:pPr algn="ctr"/>
            <a:r>
              <a:rPr lang="en-US" dirty="0"/>
              <a:t> </a:t>
            </a:r>
            <a:r>
              <a:rPr lang="en-US" sz="2000" u="sng" dirty="0">
                <a:latin typeface="Times New Roman" panose="02020603050405020304" pitchFamily="18" charset="0"/>
                <a:cs typeface="Times New Roman" panose="02020603050405020304" pitchFamily="18" charset="0"/>
              </a:rPr>
              <a:t>UNDER THE GUIDANCE OF </a:t>
            </a:r>
          </a:p>
          <a:p>
            <a:pPr algn="ctr"/>
            <a:r>
              <a:rPr lang="en-US" sz="2000" dirty="0">
                <a:latin typeface="Times New Roman" panose="02020603050405020304" pitchFamily="18" charset="0"/>
                <a:cs typeface="Times New Roman" panose="02020603050405020304" pitchFamily="18" charset="0"/>
              </a:rPr>
              <a:t>Dr. T. Vijaykumar</a:t>
            </a:r>
            <a:endParaRPr lang="en-IN" sz="2000"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B85FA1D9-433A-4171-A10A-23451BE518E6}"/>
              </a:ext>
            </a:extLst>
          </p:cNvPr>
          <p:cNvSpPr txBox="1"/>
          <p:nvPr/>
        </p:nvSpPr>
        <p:spPr>
          <a:xfrm>
            <a:off x="3801964" y="5742769"/>
            <a:ext cx="4656236" cy="707886"/>
          </a:xfrm>
          <a:prstGeom prst="rect">
            <a:avLst/>
          </a:prstGeom>
          <a:noFill/>
        </p:spPr>
        <p:txBody>
          <a:bodyPr wrap="square" rtlCol="0">
            <a:spAutoFit/>
          </a:bodyPr>
          <a:lstStyle/>
          <a:p>
            <a:pPr algn="ctr"/>
            <a:r>
              <a:rPr lang="en-US" sz="2000" u="sng" dirty="0">
                <a:latin typeface="Times New Roman" panose="02020603050405020304" pitchFamily="18" charset="0"/>
                <a:cs typeface="Times New Roman" panose="02020603050405020304" pitchFamily="18" charset="0"/>
              </a:rPr>
              <a:t>PRESENTED BY</a:t>
            </a:r>
          </a:p>
          <a:p>
            <a:pPr algn="ctr"/>
            <a:r>
              <a:rPr lang="en-US" sz="2000" dirty="0">
                <a:latin typeface="Times New Roman" panose="02020603050405020304" pitchFamily="18" charset="0"/>
                <a:cs typeface="Times New Roman" panose="02020603050405020304" pitchFamily="18" charset="0"/>
              </a:rPr>
              <a:t>Patil Balasaheb </a:t>
            </a:r>
            <a:r>
              <a:rPr lang="en-US" sz="2000" dirty="0" err="1">
                <a:latin typeface="Times New Roman" panose="02020603050405020304" pitchFamily="18" charset="0"/>
                <a:cs typeface="Times New Roman" panose="02020603050405020304" pitchFamily="18" charset="0"/>
              </a:rPr>
              <a:t>Tatyasaheb</a:t>
            </a:r>
            <a:r>
              <a:rPr lang="en-US" sz="2000" dirty="0">
                <a:latin typeface="Times New Roman" panose="02020603050405020304" pitchFamily="18" charset="0"/>
                <a:cs typeface="Times New Roman" panose="02020603050405020304" pitchFamily="18" charset="0"/>
              </a:rPr>
              <a:t> (1BI22MC062)</a:t>
            </a:r>
          </a:p>
        </p:txBody>
      </p:sp>
      <p:sp>
        <p:nvSpPr>
          <p:cNvPr id="10" name="TextBox 9">
            <a:extLst>
              <a:ext uri="{FF2B5EF4-FFF2-40B4-BE49-F238E27FC236}">
                <a16:creationId xmlns:a16="http://schemas.microsoft.com/office/drawing/2014/main" id="{0A3226F4-60EC-4807-A01F-3143E935FB4A}"/>
              </a:ext>
            </a:extLst>
          </p:cNvPr>
          <p:cNvSpPr txBox="1"/>
          <p:nvPr/>
        </p:nvSpPr>
        <p:spPr>
          <a:xfrm>
            <a:off x="4348376" y="3559333"/>
            <a:ext cx="3495239" cy="738664"/>
          </a:xfrm>
          <a:prstGeom prst="rect">
            <a:avLst/>
          </a:prstGeom>
          <a:noFill/>
        </p:spPr>
        <p:txBody>
          <a:bodyPr wrap="square" rtlCol="0">
            <a:spAutoFit/>
          </a:bodyPr>
          <a:lstStyle/>
          <a:p>
            <a:pPr algn="ctr"/>
            <a:r>
              <a:rPr lang="en-US" sz="2400" b="1" u="sng" dirty="0">
                <a:latin typeface="Times New Roman" panose="02020603050405020304" pitchFamily="18" charset="0"/>
                <a:cs typeface="Times New Roman" panose="02020603050405020304" pitchFamily="18" charset="0"/>
              </a:rPr>
              <a:t>PLACEMENT-DIARIES</a:t>
            </a:r>
          </a:p>
          <a:p>
            <a:endParaRPr lang="en-IN" dirty="0"/>
          </a:p>
        </p:txBody>
      </p:sp>
      <p:pic>
        <p:nvPicPr>
          <p:cNvPr id="4" name="Picture 3">
            <a:extLst>
              <a:ext uri="{FF2B5EF4-FFF2-40B4-BE49-F238E27FC236}">
                <a16:creationId xmlns:a16="http://schemas.microsoft.com/office/drawing/2014/main" id="{9B33CA3C-22CF-0B30-6F2E-CEC497BA13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29826" y="1425263"/>
            <a:ext cx="1732337" cy="2003737"/>
          </a:xfrm>
          <a:prstGeom prst="rect">
            <a:avLst/>
          </a:prstGeom>
        </p:spPr>
      </p:pic>
    </p:spTree>
    <p:extLst>
      <p:ext uri="{BB962C8B-B14F-4D97-AF65-F5344CB8AC3E}">
        <p14:creationId xmlns:p14="http://schemas.microsoft.com/office/powerpoint/2010/main" val="8056488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2BC9A-ABB0-CEDC-87E6-32D6A243942D}"/>
              </a:ext>
            </a:extLst>
          </p:cNvPr>
          <p:cNvSpPr txBox="1">
            <a:spLocks/>
          </p:cNvSpPr>
          <p:nvPr/>
        </p:nvSpPr>
        <p:spPr>
          <a:xfrm>
            <a:off x="559835" y="65314"/>
            <a:ext cx="10461629" cy="1278495"/>
          </a:xfrm>
          <a:prstGeom prst="rect">
            <a:avLst/>
          </a:prstGeom>
        </p:spPr>
        <p:txBody>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u="sng" dirty="0">
                <a:solidFill>
                  <a:schemeClr val="tx1"/>
                </a:solidFill>
                <a:latin typeface="Times New Roman" panose="02020603050405020304" pitchFamily="18" charset="0"/>
                <a:cs typeface="Times New Roman" panose="02020603050405020304" pitchFamily="18" charset="0"/>
              </a:rPr>
              <a:t>Schema Diagram</a:t>
            </a:r>
            <a:endParaRPr lang="en-IN" u="sng"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012923A7-10F2-5273-9196-40E467D7D5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7898" y="904660"/>
            <a:ext cx="8682318" cy="5798287"/>
          </a:xfrm>
          <a:prstGeom prst="rect">
            <a:avLst/>
          </a:prstGeom>
        </p:spPr>
      </p:pic>
    </p:spTree>
    <p:extLst>
      <p:ext uri="{BB962C8B-B14F-4D97-AF65-F5344CB8AC3E}">
        <p14:creationId xmlns:p14="http://schemas.microsoft.com/office/powerpoint/2010/main" val="3105805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CB85A-5B5C-2E9B-4C88-82423F2F68E7}"/>
              </a:ext>
            </a:extLst>
          </p:cNvPr>
          <p:cNvSpPr txBox="1">
            <a:spLocks/>
          </p:cNvSpPr>
          <p:nvPr/>
        </p:nvSpPr>
        <p:spPr>
          <a:xfrm>
            <a:off x="838200" y="0"/>
            <a:ext cx="10515600" cy="1114051"/>
          </a:xfrm>
          <a:prstGeom prst="rect">
            <a:avLst/>
          </a:prstGeom>
        </p:spPr>
        <p:txBody>
          <a:bodyPr>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u="sng" dirty="0">
                <a:solidFill>
                  <a:schemeClr val="tx1"/>
                </a:solidFill>
                <a:latin typeface="Times New Roman" panose="02020603050405020304" pitchFamily="18" charset="0"/>
                <a:cs typeface="Times New Roman" panose="02020603050405020304" pitchFamily="18" charset="0"/>
              </a:rPr>
              <a:t>ER Diagram</a:t>
            </a:r>
            <a:endParaRPr lang="en-IN" u="sng" dirty="0">
              <a:solidFill>
                <a:schemeClr val="tx1"/>
              </a:solidFill>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38596CD4-97EA-8A7D-A0FE-29765333FA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794" y="720379"/>
            <a:ext cx="9458606" cy="5943600"/>
          </a:xfrm>
          <a:prstGeom prst="rect">
            <a:avLst/>
          </a:prstGeom>
        </p:spPr>
      </p:pic>
    </p:spTree>
    <p:extLst>
      <p:ext uri="{BB962C8B-B14F-4D97-AF65-F5344CB8AC3E}">
        <p14:creationId xmlns:p14="http://schemas.microsoft.com/office/powerpoint/2010/main" val="2622821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99BC15-75D5-D440-B0E1-9686C698C94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05638" y="1013542"/>
            <a:ext cx="9378289" cy="5275289"/>
          </a:xfrm>
          <a:prstGeom prst="rect">
            <a:avLst/>
          </a:prstGeom>
        </p:spPr>
      </p:pic>
      <p:sp>
        <p:nvSpPr>
          <p:cNvPr id="6" name="TextBox 5">
            <a:extLst>
              <a:ext uri="{FF2B5EF4-FFF2-40B4-BE49-F238E27FC236}">
                <a16:creationId xmlns:a16="http://schemas.microsoft.com/office/drawing/2014/main" id="{294A1051-6CC8-2445-381A-F5CB99CCDCE6}"/>
              </a:ext>
            </a:extLst>
          </p:cNvPr>
          <p:cNvSpPr txBox="1"/>
          <p:nvPr/>
        </p:nvSpPr>
        <p:spPr>
          <a:xfrm>
            <a:off x="1005638" y="205273"/>
            <a:ext cx="1903445" cy="461665"/>
          </a:xfrm>
          <a:prstGeom prst="rect">
            <a:avLst/>
          </a:prstGeom>
          <a:noFill/>
        </p:spPr>
        <p:txBody>
          <a:bodyPr wrap="square" rtlCol="0">
            <a:spAutoFit/>
          </a:bodyPr>
          <a:lstStyle/>
          <a:p>
            <a:r>
              <a:rPr lang="en-IN" sz="2400" b="1" u="sng" dirty="0">
                <a:latin typeface="Times New Roman" panose="02020603050405020304" pitchFamily="18" charset="0"/>
                <a:cs typeface="Times New Roman" panose="02020603050405020304" pitchFamily="18" charset="0"/>
              </a:rPr>
              <a:t>Home Page</a:t>
            </a:r>
          </a:p>
        </p:txBody>
      </p:sp>
    </p:spTree>
    <p:extLst>
      <p:ext uri="{BB962C8B-B14F-4D97-AF65-F5344CB8AC3E}">
        <p14:creationId xmlns:p14="http://schemas.microsoft.com/office/powerpoint/2010/main" val="2794847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7140CC-EB49-AA2C-975A-0597252476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8048" y="83976"/>
            <a:ext cx="5731069" cy="3223726"/>
          </a:xfrm>
          <a:prstGeom prst="rect">
            <a:avLst/>
          </a:prstGeom>
        </p:spPr>
      </p:pic>
      <p:pic>
        <p:nvPicPr>
          <p:cNvPr id="5" name="Picture 4">
            <a:extLst>
              <a:ext uri="{FF2B5EF4-FFF2-40B4-BE49-F238E27FC236}">
                <a16:creationId xmlns:a16="http://schemas.microsoft.com/office/drawing/2014/main" id="{E2F089B4-5A87-2F7D-3027-8C9C1AD1B6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8047" y="3550299"/>
            <a:ext cx="5731069" cy="3223727"/>
          </a:xfrm>
          <a:prstGeom prst="rect">
            <a:avLst/>
          </a:prstGeom>
        </p:spPr>
      </p:pic>
    </p:spTree>
    <p:extLst>
      <p:ext uri="{BB962C8B-B14F-4D97-AF65-F5344CB8AC3E}">
        <p14:creationId xmlns:p14="http://schemas.microsoft.com/office/powerpoint/2010/main" val="18010980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7B8669-9D4F-71A6-C584-9C9C696CE7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4988" y="892239"/>
            <a:ext cx="9019592" cy="5073521"/>
          </a:xfrm>
          <a:prstGeom prst="rect">
            <a:avLst/>
          </a:prstGeom>
        </p:spPr>
      </p:pic>
    </p:spTree>
    <p:extLst>
      <p:ext uri="{BB962C8B-B14F-4D97-AF65-F5344CB8AC3E}">
        <p14:creationId xmlns:p14="http://schemas.microsoft.com/office/powerpoint/2010/main" val="17293878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37464-F4D0-41E7-A6CF-C7BE4028139E}"/>
              </a:ext>
            </a:extLst>
          </p:cNvPr>
          <p:cNvSpPr>
            <a:spLocks noGrp="1"/>
          </p:cNvSpPr>
          <p:nvPr>
            <p:ph type="title"/>
          </p:nvPr>
        </p:nvSpPr>
        <p:spPr>
          <a:xfrm>
            <a:off x="567418" y="0"/>
            <a:ext cx="10515600" cy="771525"/>
          </a:xfrm>
        </p:spPr>
        <p:txBody>
          <a:bodyPr/>
          <a:lstStyle/>
          <a:p>
            <a:r>
              <a:rPr lang="en-US" b="1" u="sng" dirty="0">
                <a:latin typeface="Aparajita" panose="02020603050405020304" pitchFamily="18" charset="0"/>
                <a:cs typeface="Aparajita" panose="02020603050405020304" pitchFamily="18" charset="0"/>
              </a:rPr>
              <a:t>Hardware and Software requirement</a:t>
            </a:r>
            <a:endParaRPr lang="en-IN" b="1" u="sng" dirty="0">
              <a:latin typeface="Aparajita" panose="02020603050405020304" pitchFamily="18" charset="0"/>
              <a:cs typeface="Aparajita" panose="02020603050405020304" pitchFamily="18" charset="0"/>
            </a:endParaRPr>
          </a:p>
        </p:txBody>
      </p:sp>
      <p:sp>
        <p:nvSpPr>
          <p:cNvPr id="3" name="Content Placeholder 2">
            <a:extLst>
              <a:ext uri="{FF2B5EF4-FFF2-40B4-BE49-F238E27FC236}">
                <a16:creationId xmlns:a16="http://schemas.microsoft.com/office/drawing/2014/main" id="{000FBAC6-E087-4676-9C96-3D4B76500FD5}"/>
              </a:ext>
            </a:extLst>
          </p:cNvPr>
          <p:cNvSpPr>
            <a:spLocks noGrp="1"/>
          </p:cNvSpPr>
          <p:nvPr>
            <p:ph idx="1"/>
          </p:nvPr>
        </p:nvSpPr>
        <p:spPr>
          <a:xfrm>
            <a:off x="983342" y="790576"/>
            <a:ext cx="10515600" cy="6067424"/>
          </a:xfrm>
        </p:spPr>
        <p:txBody>
          <a:bodyPr>
            <a:normAutofit lnSpcReduction="10000"/>
          </a:bodyPr>
          <a:lstStyle/>
          <a:p>
            <a:pPr>
              <a:buFont typeface="Wingdings" panose="05000000000000000000" pitchFamily="2" charset="2"/>
              <a:buChar char="Ø"/>
            </a:pPr>
            <a:r>
              <a:rPr lang="en-US" sz="2800" b="1" dirty="0">
                <a:latin typeface="Aparajita" panose="02020603050405020304" pitchFamily="18" charset="0"/>
                <a:cs typeface="Aparajita" panose="02020603050405020304" pitchFamily="18" charset="0"/>
              </a:rPr>
              <a:t>Hardware requirement:</a:t>
            </a:r>
          </a:p>
          <a:p>
            <a:pPr lvl="1">
              <a:buFont typeface="Wingdings" panose="05000000000000000000" pitchFamily="2" charset="2"/>
              <a:buChar char="ü"/>
            </a:pPr>
            <a:r>
              <a:rPr lang="en-US" sz="2600" dirty="0">
                <a:latin typeface="Aparajita" panose="02020603050405020304" pitchFamily="18" charset="0"/>
                <a:cs typeface="Aparajita" panose="02020603050405020304" pitchFamily="18" charset="0"/>
              </a:rPr>
              <a:t> </a:t>
            </a:r>
            <a:r>
              <a:rPr lang="en-US" sz="2400" dirty="0">
                <a:latin typeface="Aparajita" panose="02020603050405020304" pitchFamily="18" charset="0"/>
                <a:cs typeface="Aparajita" panose="02020603050405020304" pitchFamily="18" charset="0"/>
              </a:rPr>
              <a:t>RAM : Min 2 GB or more </a:t>
            </a:r>
          </a:p>
          <a:p>
            <a:pPr lvl="1">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 CPU : 2 GHz or faster</a:t>
            </a:r>
          </a:p>
          <a:p>
            <a:pPr lvl="1">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  Architecture : 32-bit or 64-bit </a:t>
            </a:r>
          </a:p>
          <a:p>
            <a:pPr lvl="1">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 Processor : Processor – Intel Atom or higher </a:t>
            </a:r>
          </a:p>
          <a:p>
            <a:pPr lvl="1">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 Storage : Min 5GB or more</a:t>
            </a:r>
            <a:endParaRPr lang="en-US" sz="2400" b="1" dirty="0">
              <a:latin typeface="Aparajita" panose="02020603050405020304" pitchFamily="18" charset="0"/>
              <a:cs typeface="Aparajita" panose="02020603050405020304" pitchFamily="18" charset="0"/>
            </a:endParaRPr>
          </a:p>
          <a:p>
            <a:pPr>
              <a:buFont typeface="Wingdings" panose="05000000000000000000" pitchFamily="2" charset="2"/>
              <a:buChar char="Ø"/>
            </a:pPr>
            <a:r>
              <a:rPr lang="en-US" sz="2800" b="1" dirty="0">
                <a:latin typeface="Aparajita" panose="02020603050405020304" pitchFamily="18" charset="0"/>
                <a:cs typeface="Aparajita" panose="02020603050405020304" pitchFamily="18" charset="0"/>
              </a:rPr>
              <a:t>Software requirement:</a:t>
            </a:r>
          </a:p>
          <a:p>
            <a:pPr lvl="1">
              <a:buFont typeface="Wingdings" panose="05000000000000000000" pitchFamily="2" charset="2"/>
              <a:buChar char="ü"/>
            </a:pPr>
            <a:r>
              <a:rPr lang="en-IN" sz="2400" dirty="0">
                <a:latin typeface="Aparajita" panose="02020603050405020304" pitchFamily="18" charset="0"/>
                <a:cs typeface="Aparajita" panose="02020603050405020304" pitchFamily="18" charset="0"/>
              </a:rPr>
              <a:t>Coding Language : HTML, CSS, JS, Bootstrap and Python </a:t>
            </a:r>
          </a:p>
          <a:p>
            <a:pPr lvl="1">
              <a:buFont typeface="Wingdings" panose="05000000000000000000" pitchFamily="2" charset="2"/>
              <a:buChar char="ü"/>
            </a:pPr>
            <a:r>
              <a:rPr lang="en-IN" sz="2400" dirty="0">
                <a:latin typeface="Aparajita" panose="02020603050405020304" pitchFamily="18" charset="0"/>
                <a:cs typeface="Aparajita" panose="02020603050405020304" pitchFamily="18" charset="0"/>
              </a:rPr>
              <a:t>Database : MySQL </a:t>
            </a:r>
          </a:p>
          <a:p>
            <a:pPr lvl="1">
              <a:buFont typeface="Wingdings" panose="05000000000000000000" pitchFamily="2" charset="2"/>
              <a:buChar char="ü"/>
            </a:pPr>
            <a:r>
              <a:rPr lang="en-IN" sz="2400" dirty="0">
                <a:latin typeface="Aparajita" panose="02020603050405020304" pitchFamily="18" charset="0"/>
                <a:cs typeface="Aparajita" panose="02020603050405020304" pitchFamily="18" charset="0"/>
              </a:rPr>
              <a:t>Code Editor : Sublime Text Editor</a:t>
            </a:r>
            <a:endParaRPr lang="en-IN" sz="2400" b="1" dirty="0">
              <a:latin typeface="Aparajita" panose="02020603050405020304" pitchFamily="18" charset="0"/>
              <a:cs typeface="Aparajita" panose="02020603050405020304" pitchFamily="18" charset="0"/>
            </a:endParaRPr>
          </a:p>
          <a:p>
            <a:pPr>
              <a:buFont typeface="Wingdings" panose="05000000000000000000" pitchFamily="2" charset="2"/>
              <a:buChar char="Ø"/>
            </a:pPr>
            <a:r>
              <a:rPr lang="en-IN" sz="2400" b="1" dirty="0">
                <a:latin typeface="Aparajita" panose="02020603050405020304" pitchFamily="18" charset="0"/>
                <a:cs typeface="Aparajita" panose="02020603050405020304" pitchFamily="18" charset="0"/>
              </a:rPr>
              <a:t>Tools and technologies:</a:t>
            </a:r>
          </a:p>
          <a:p>
            <a:pPr lvl="1">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Sublime Text Editor</a:t>
            </a:r>
          </a:p>
          <a:p>
            <a:pPr lvl="1">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MongoDB</a:t>
            </a:r>
          </a:p>
          <a:p>
            <a:pPr>
              <a:buFont typeface="Wingdings" panose="05000000000000000000" pitchFamily="2" charset="2"/>
              <a:buChar char="ü"/>
            </a:pPr>
            <a:endParaRPr lang="en-IN" sz="2000" b="1" dirty="0"/>
          </a:p>
        </p:txBody>
      </p:sp>
    </p:spTree>
    <p:extLst>
      <p:ext uri="{BB962C8B-B14F-4D97-AF65-F5344CB8AC3E}">
        <p14:creationId xmlns:p14="http://schemas.microsoft.com/office/powerpoint/2010/main" val="17799182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9D189-ED48-4C1D-8D80-DD62257DFE1A}"/>
              </a:ext>
            </a:extLst>
          </p:cNvPr>
          <p:cNvSpPr>
            <a:spLocks noGrp="1"/>
          </p:cNvSpPr>
          <p:nvPr>
            <p:ph type="title"/>
          </p:nvPr>
        </p:nvSpPr>
        <p:spPr/>
        <p:txBody>
          <a:bodyPr/>
          <a:lstStyle/>
          <a:p>
            <a:r>
              <a:rPr lang="en-US" b="1" u="sng" dirty="0">
                <a:latin typeface="Aparajita" panose="02020603050405020304" pitchFamily="18" charset="0"/>
                <a:cs typeface="Aparajita" panose="02020603050405020304" pitchFamily="18" charset="0"/>
              </a:rPr>
              <a:t>Conclusion</a:t>
            </a:r>
            <a:endParaRPr lang="en-IN" b="1" u="sng" dirty="0">
              <a:latin typeface="Aparajita" panose="02020603050405020304" pitchFamily="18" charset="0"/>
              <a:cs typeface="Aparajita" panose="02020603050405020304" pitchFamily="18" charset="0"/>
            </a:endParaRPr>
          </a:p>
        </p:txBody>
      </p:sp>
      <p:sp>
        <p:nvSpPr>
          <p:cNvPr id="3" name="Content Placeholder 2">
            <a:extLst>
              <a:ext uri="{FF2B5EF4-FFF2-40B4-BE49-F238E27FC236}">
                <a16:creationId xmlns:a16="http://schemas.microsoft.com/office/drawing/2014/main" id="{D1E60305-27C9-4AF3-B32C-661E8E4DC392}"/>
              </a:ext>
            </a:extLst>
          </p:cNvPr>
          <p:cNvSpPr>
            <a:spLocks noGrp="1"/>
          </p:cNvSpPr>
          <p:nvPr>
            <p:ph idx="1"/>
          </p:nvPr>
        </p:nvSpPr>
        <p:spPr>
          <a:xfrm>
            <a:off x="838200" y="1544270"/>
            <a:ext cx="10515600" cy="4758056"/>
          </a:xfrm>
        </p:spPr>
        <p:txBody>
          <a:bodyPr>
            <a:normAutofit/>
          </a:bodyPr>
          <a:lstStyle/>
          <a:p>
            <a:pPr>
              <a:buFont typeface="Wingdings" panose="05000000000000000000" pitchFamily="2" charset="2"/>
              <a:buChar char="ü"/>
            </a:pPr>
            <a:r>
              <a:rPr lang="en-US" sz="2000" b="0" i="0" u="none" strike="noStrike" baseline="0" dirty="0">
                <a:solidFill>
                  <a:srgbClr val="000000"/>
                </a:solidFill>
                <a:latin typeface="Times New Roman" panose="02020603050405020304" pitchFamily="18" charset="0"/>
                <a:cs typeface="Times New Roman" panose="02020603050405020304" pitchFamily="18" charset="0"/>
              </a:rPr>
              <a:t> The system eliminates difficulties within the existing system. It's developed in a very user-friendly manner.</a:t>
            </a:r>
          </a:p>
          <a:p>
            <a:pPr>
              <a:buFont typeface="Wingdings" panose="05000000000000000000" pitchFamily="2" charset="2"/>
              <a:buChar char="ü"/>
            </a:pPr>
            <a:r>
              <a:rPr lang="en-US" sz="2000" b="0" i="0" u="none" strike="noStrike" baseline="0" dirty="0">
                <a:solidFill>
                  <a:srgbClr val="000000"/>
                </a:solidFill>
                <a:latin typeface="Times New Roman" panose="02020603050405020304" pitchFamily="18" charset="0"/>
                <a:cs typeface="Times New Roman" panose="02020603050405020304" pitchFamily="18" charset="0"/>
              </a:rPr>
              <a:t> The system is fast and any transaction is viewed or retaken at any level.</a:t>
            </a:r>
          </a:p>
          <a:p>
            <a:pPr>
              <a:buFont typeface="Wingdings" panose="05000000000000000000" pitchFamily="2" charset="2"/>
              <a:buChar char="ü"/>
            </a:pPr>
            <a:r>
              <a:rPr lang="en-US" sz="2000" dirty="0">
                <a:solidFill>
                  <a:srgbClr val="000000"/>
                </a:solidFill>
                <a:latin typeface="Times New Roman" panose="02020603050405020304" pitchFamily="18" charset="0"/>
                <a:cs typeface="Times New Roman" panose="02020603050405020304" pitchFamily="18" charset="0"/>
              </a:rPr>
              <a:t> </a:t>
            </a:r>
            <a:r>
              <a:rPr lang="en-US" sz="2000" b="0" i="0" u="none" strike="noStrike" baseline="0" dirty="0">
                <a:solidFill>
                  <a:srgbClr val="000000"/>
                </a:solidFill>
                <a:latin typeface="Times New Roman" panose="02020603050405020304" pitchFamily="18" charset="0"/>
                <a:cs typeface="Times New Roman" panose="02020603050405020304" pitchFamily="18" charset="0"/>
              </a:rPr>
              <a:t>This software reduces the work and achieving accuracy, user satisfaction.</a:t>
            </a:r>
          </a:p>
          <a:p>
            <a:pPr>
              <a:buFont typeface="Wingdings" panose="05000000000000000000" pitchFamily="2" charset="2"/>
              <a:buChar char="ü"/>
            </a:pPr>
            <a:r>
              <a:rPr lang="en-US" sz="2000" b="0" i="0" u="none" strike="noStrike" baseline="0" dirty="0">
                <a:solidFill>
                  <a:srgbClr val="000000"/>
                </a:solidFill>
                <a:latin typeface="Times New Roman" panose="02020603050405020304" pitchFamily="18" charset="0"/>
                <a:cs typeface="Times New Roman" panose="02020603050405020304" pitchFamily="18" charset="0"/>
              </a:rPr>
              <a:t>Here we designed and implemented the training and placement database management system which is based on html and Python with database.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75115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C1C5F-01D9-4EEC-99B0-ABEE7AAB7CAD}"/>
              </a:ext>
            </a:extLst>
          </p:cNvPr>
          <p:cNvSpPr>
            <a:spLocks noGrp="1"/>
          </p:cNvSpPr>
          <p:nvPr>
            <p:ph type="title"/>
          </p:nvPr>
        </p:nvSpPr>
        <p:spPr>
          <a:xfrm>
            <a:off x="-114300" y="2707924"/>
            <a:ext cx="10515600" cy="1975552"/>
          </a:xfrm>
        </p:spPr>
        <p:txBody>
          <a:bodyPr>
            <a:normAutofit/>
          </a:bodyPr>
          <a:lstStyle/>
          <a:p>
            <a:pPr algn="ctr"/>
            <a:r>
              <a:rPr lang="en-US" sz="5400" b="1" u="sng" dirty="0">
                <a:latin typeface="Aparajita" panose="02020603050405020304" pitchFamily="18" charset="0"/>
                <a:cs typeface="Aparajita" panose="02020603050405020304" pitchFamily="18" charset="0"/>
              </a:rPr>
              <a:t>THANK YOU</a:t>
            </a:r>
            <a:endParaRPr lang="en-IN" sz="5400" b="1" u="sng" dirty="0">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2866602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9289C-41C0-4441-B750-B33AAD11CAC5}"/>
              </a:ext>
            </a:extLst>
          </p:cNvPr>
          <p:cNvSpPr>
            <a:spLocks noGrp="1"/>
          </p:cNvSpPr>
          <p:nvPr>
            <p:ph type="title"/>
          </p:nvPr>
        </p:nvSpPr>
        <p:spPr/>
        <p:txBody>
          <a:bodyPr/>
          <a:lstStyle/>
          <a:p>
            <a:r>
              <a:rPr lang="en-US" b="1" u="sng" dirty="0">
                <a:latin typeface="Aparajita" panose="02020603050405020304" pitchFamily="18" charset="0"/>
                <a:cs typeface="Aparajita" panose="02020603050405020304" pitchFamily="18" charset="0"/>
              </a:rPr>
              <a:t>Content</a:t>
            </a:r>
            <a:endParaRPr lang="en-IN" b="1" u="sng" dirty="0">
              <a:latin typeface="Aparajita" panose="02020603050405020304" pitchFamily="18" charset="0"/>
              <a:cs typeface="Aparajita" panose="02020603050405020304" pitchFamily="18" charset="0"/>
            </a:endParaRPr>
          </a:p>
        </p:txBody>
      </p:sp>
      <p:sp>
        <p:nvSpPr>
          <p:cNvPr id="3" name="Content Placeholder 2">
            <a:extLst>
              <a:ext uri="{FF2B5EF4-FFF2-40B4-BE49-F238E27FC236}">
                <a16:creationId xmlns:a16="http://schemas.microsoft.com/office/drawing/2014/main" id="{FDC48C31-D73C-451D-8A5C-736FC00916D5}"/>
              </a:ext>
            </a:extLst>
          </p:cNvPr>
          <p:cNvSpPr>
            <a:spLocks noGrp="1"/>
          </p:cNvSpPr>
          <p:nvPr>
            <p:ph idx="1"/>
          </p:nvPr>
        </p:nvSpPr>
        <p:spPr>
          <a:xfrm>
            <a:off x="858309" y="1574338"/>
            <a:ext cx="8596668" cy="3880773"/>
          </a:xfrm>
        </p:spPr>
        <p:txBody>
          <a:bodyPr>
            <a:normAutofit/>
          </a:bodyPr>
          <a:lstStyle/>
          <a:p>
            <a:pPr marL="514350" indent="-514350">
              <a:buFont typeface="+mj-lt"/>
              <a:buAutoNum type="arabicPeriod"/>
            </a:pPr>
            <a:r>
              <a:rPr lang="en-US" sz="2400" dirty="0">
                <a:latin typeface="Aparajita" panose="02020603050405020304" pitchFamily="18" charset="0"/>
                <a:cs typeface="Aparajita" panose="02020603050405020304" pitchFamily="18" charset="0"/>
              </a:rPr>
              <a:t>Introduction</a:t>
            </a:r>
          </a:p>
          <a:p>
            <a:pPr marL="514350" indent="-514350">
              <a:buFont typeface="+mj-lt"/>
              <a:buAutoNum type="arabicPeriod"/>
            </a:pPr>
            <a:r>
              <a:rPr lang="en-US" sz="2400" dirty="0">
                <a:latin typeface="Aparajita" panose="02020603050405020304" pitchFamily="18" charset="0"/>
                <a:cs typeface="Aparajita" panose="02020603050405020304" pitchFamily="18" charset="0"/>
              </a:rPr>
              <a:t>Abstraction</a:t>
            </a:r>
          </a:p>
          <a:p>
            <a:pPr marL="514350" indent="-514350">
              <a:buFont typeface="+mj-lt"/>
              <a:buAutoNum type="arabicPeriod"/>
            </a:pPr>
            <a:r>
              <a:rPr lang="en-US" sz="2400" dirty="0">
                <a:latin typeface="Aparajita" panose="02020603050405020304" pitchFamily="18" charset="0"/>
                <a:cs typeface="Aparajita" panose="02020603050405020304" pitchFamily="18" charset="0"/>
              </a:rPr>
              <a:t>Scope of the project</a:t>
            </a:r>
          </a:p>
          <a:p>
            <a:pPr marL="514350" indent="-514350">
              <a:buFont typeface="+mj-lt"/>
              <a:buAutoNum type="arabicPeriod"/>
            </a:pPr>
            <a:r>
              <a:rPr lang="en-US" sz="2400" dirty="0">
                <a:latin typeface="Aparajita" panose="02020603050405020304" pitchFamily="18" charset="0"/>
                <a:cs typeface="Aparajita" panose="02020603050405020304" pitchFamily="18" charset="0"/>
              </a:rPr>
              <a:t>Literature survey</a:t>
            </a:r>
          </a:p>
          <a:p>
            <a:pPr marL="514350" indent="-514350">
              <a:buFont typeface="+mj-lt"/>
              <a:buAutoNum type="arabicPeriod"/>
            </a:pPr>
            <a:r>
              <a:rPr lang="en-US" sz="2400" dirty="0">
                <a:latin typeface="Aparajita" panose="02020603050405020304" pitchFamily="18" charset="0"/>
                <a:cs typeface="Aparajita" panose="02020603050405020304" pitchFamily="18" charset="0"/>
              </a:rPr>
              <a:t>Modules in project</a:t>
            </a:r>
          </a:p>
          <a:p>
            <a:pPr marL="514350" indent="-514350">
              <a:buFont typeface="+mj-lt"/>
              <a:buAutoNum type="arabicPeriod"/>
            </a:pPr>
            <a:r>
              <a:rPr lang="en-US" sz="2400" dirty="0">
                <a:latin typeface="Aparajita" panose="02020603050405020304" pitchFamily="18" charset="0"/>
                <a:cs typeface="Aparajita" panose="02020603050405020304" pitchFamily="18" charset="0"/>
              </a:rPr>
              <a:t>Hardware and Software requirements</a:t>
            </a:r>
          </a:p>
          <a:p>
            <a:pPr marL="514350" indent="-514350">
              <a:buFont typeface="+mj-lt"/>
              <a:buAutoNum type="arabicPeriod"/>
            </a:pPr>
            <a:r>
              <a:rPr lang="en-US" sz="2400" dirty="0">
                <a:latin typeface="Aparajita" panose="02020603050405020304" pitchFamily="18" charset="0"/>
                <a:cs typeface="Aparajita" panose="02020603050405020304" pitchFamily="18" charset="0"/>
              </a:rPr>
              <a:t>Conclusion</a:t>
            </a:r>
          </a:p>
        </p:txBody>
      </p:sp>
    </p:spTree>
    <p:extLst>
      <p:ext uri="{BB962C8B-B14F-4D97-AF65-F5344CB8AC3E}">
        <p14:creationId xmlns:p14="http://schemas.microsoft.com/office/powerpoint/2010/main" val="2712260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8FA2C-463A-469A-A58B-3503F74964F4}"/>
              </a:ext>
            </a:extLst>
          </p:cNvPr>
          <p:cNvSpPr>
            <a:spLocks noGrp="1"/>
          </p:cNvSpPr>
          <p:nvPr>
            <p:ph type="title"/>
          </p:nvPr>
        </p:nvSpPr>
        <p:spPr>
          <a:xfrm>
            <a:off x="838200" y="553383"/>
            <a:ext cx="10515600" cy="1325563"/>
          </a:xfrm>
        </p:spPr>
        <p:txBody>
          <a:bodyPr/>
          <a:lstStyle/>
          <a:p>
            <a:r>
              <a:rPr lang="en-US" b="1" u="sng" dirty="0">
                <a:latin typeface="Aparajita" panose="02020603050405020304" pitchFamily="18" charset="0"/>
                <a:cs typeface="Aparajita" panose="02020603050405020304" pitchFamily="18" charset="0"/>
              </a:rPr>
              <a:t>Introduction</a:t>
            </a:r>
            <a:endParaRPr lang="en-IN" b="1" u="sng" dirty="0">
              <a:latin typeface="Aparajita" panose="02020603050405020304" pitchFamily="18" charset="0"/>
              <a:cs typeface="Aparajita" panose="02020603050405020304" pitchFamily="18" charset="0"/>
            </a:endParaRPr>
          </a:p>
        </p:txBody>
      </p:sp>
      <p:sp>
        <p:nvSpPr>
          <p:cNvPr id="3" name="Content Placeholder 2">
            <a:extLst>
              <a:ext uri="{FF2B5EF4-FFF2-40B4-BE49-F238E27FC236}">
                <a16:creationId xmlns:a16="http://schemas.microsoft.com/office/drawing/2014/main" id="{640072EA-390C-4659-B6BD-4847E34C5D80}"/>
              </a:ext>
            </a:extLst>
          </p:cNvPr>
          <p:cNvSpPr>
            <a:spLocks noGrp="1"/>
          </p:cNvSpPr>
          <p:nvPr>
            <p:ph idx="1"/>
          </p:nvPr>
        </p:nvSpPr>
        <p:spPr>
          <a:xfrm>
            <a:off x="838200" y="1531006"/>
            <a:ext cx="8596668" cy="5002211"/>
          </a:xfrm>
        </p:spPr>
        <p:txBody>
          <a:bodyPr tIns="108000">
            <a:normAutofit/>
          </a:bodyPr>
          <a:lstStyle/>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The project is aimed at developing an online web application for the training and placement department of the college. </a:t>
            </a:r>
          </a:p>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This system can be used as an application for the TPO of the college to manage the student information with regard to placement. </a:t>
            </a:r>
          </a:p>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Student logging should be able to upload their information. Organization’s representatives logging in may also access/search information put up by the students.</a:t>
            </a:r>
          </a:p>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Overall, it will reduce the paper work and utilize the maximum capability of the setup and organization as well as it will save time and money.</a:t>
            </a:r>
            <a:endParaRPr lang="en-IN" sz="2400" dirty="0">
              <a:latin typeface="Aparajita" panose="02020603050405020304" pitchFamily="18" charset="0"/>
              <a:cs typeface="Aparajita" panose="02020603050405020304" pitchFamily="18" charset="0"/>
            </a:endParaRPr>
          </a:p>
        </p:txBody>
      </p:sp>
    </p:spTree>
    <p:extLst>
      <p:ext uri="{BB962C8B-B14F-4D97-AF65-F5344CB8AC3E}">
        <p14:creationId xmlns:p14="http://schemas.microsoft.com/office/powerpoint/2010/main" val="1553929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41130-03E8-4C7D-8BFA-3B595B81FCC7}"/>
              </a:ext>
            </a:extLst>
          </p:cNvPr>
          <p:cNvSpPr>
            <a:spLocks noGrp="1"/>
          </p:cNvSpPr>
          <p:nvPr>
            <p:ph type="title"/>
          </p:nvPr>
        </p:nvSpPr>
        <p:spPr/>
        <p:txBody>
          <a:bodyPr/>
          <a:lstStyle/>
          <a:p>
            <a:r>
              <a:rPr lang="en-US" b="1" u="sng">
                <a:latin typeface="Aparajita" panose="02020603050405020304" pitchFamily="18" charset="0"/>
                <a:cs typeface="Aparajita" panose="02020603050405020304" pitchFamily="18" charset="0"/>
              </a:rPr>
              <a:t>Abstract</a:t>
            </a:r>
            <a:endParaRPr lang="en-IN" b="1" u="sng" dirty="0">
              <a:latin typeface="Aparajita" panose="02020603050405020304" pitchFamily="18" charset="0"/>
              <a:cs typeface="Aparajita" panose="02020603050405020304" pitchFamily="18" charset="0"/>
            </a:endParaRPr>
          </a:p>
        </p:txBody>
      </p:sp>
      <p:sp>
        <p:nvSpPr>
          <p:cNvPr id="3" name="Content Placeholder 2">
            <a:extLst>
              <a:ext uri="{FF2B5EF4-FFF2-40B4-BE49-F238E27FC236}">
                <a16:creationId xmlns:a16="http://schemas.microsoft.com/office/drawing/2014/main" id="{367B0E54-7516-4C0D-85D7-5F4F7526A387}"/>
              </a:ext>
            </a:extLst>
          </p:cNvPr>
          <p:cNvSpPr>
            <a:spLocks noGrp="1"/>
          </p:cNvSpPr>
          <p:nvPr>
            <p:ph idx="1"/>
          </p:nvPr>
        </p:nvSpPr>
        <p:spPr>
          <a:xfrm>
            <a:off x="677334" y="1589089"/>
            <a:ext cx="8596668" cy="3880773"/>
          </a:xfrm>
        </p:spPr>
        <p:txBody>
          <a:bodyPr>
            <a:normAutofit/>
          </a:bodyPr>
          <a:lstStyle/>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Training and Placement Cell is important part of any educational institute in which most of the work till now is being done manually. </a:t>
            </a:r>
          </a:p>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The main aim of this project is the automation of Training and Placement cell of college. </a:t>
            </a:r>
          </a:p>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Students can directly apply for the company which will be provided by the system. </a:t>
            </a:r>
          </a:p>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The main advantage of our application is that if students does not fit in the eligibility criteria due to less marks and has good technical knowledge then the HR can take separate test for those students through this application  </a:t>
            </a:r>
          </a:p>
        </p:txBody>
      </p:sp>
    </p:spTree>
    <p:extLst>
      <p:ext uri="{BB962C8B-B14F-4D97-AF65-F5344CB8AC3E}">
        <p14:creationId xmlns:p14="http://schemas.microsoft.com/office/powerpoint/2010/main" val="4143748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BD79C-9E66-4785-A3CE-A2C3EF1A591E}"/>
              </a:ext>
            </a:extLst>
          </p:cNvPr>
          <p:cNvSpPr>
            <a:spLocks noGrp="1"/>
          </p:cNvSpPr>
          <p:nvPr>
            <p:ph type="title"/>
          </p:nvPr>
        </p:nvSpPr>
        <p:spPr>
          <a:xfrm>
            <a:off x="762000" y="574301"/>
            <a:ext cx="10515600" cy="1325563"/>
          </a:xfrm>
        </p:spPr>
        <p:txBody>
          <a:bodyPr/>
          <a:lstStyle/>
          <a:p>
            <a:r>
              <a:rPr lang="en-US" b="1" u="sng" dirty="0">
                <a:latin typeface="Aparajita" panose="02020603050405020304" pitchFamily="18" charset="0"/>
                <a:cs typeface="Aparajita" panose="02020603050405020304" pitchFamily="18" charset="0"/>
              </a:rPr>
              <a:t>Scope of the project </a:t>
            </a:r>
            <a:endParaRPr lang="en-IN" b="1" u="sng" dirty="0">
              <a:latin typeface="Aparajita" panose="02020603050405020304" pitchFamily="18" charset="0"/>
              <a:cs typeface="Aparajita" panose="02020603050405020304" pitchFamily="18" charset="0"/>
            </a:endParaRPr>
          </a:p>
        </p:txBody>
      </p:sp>
      <p:sp>
        <p:nvSpPr>
          <p:cNvPr id="3" name="Content Placeholder 2">
            <a:extLst>
              <a:ext uri="{FF2B5EF4-FFF2-40B4-BE49-F238E27FC236}">
                <a16:creationId xmlns:a16="http://schemas.microsoft.com/office/drawing/2014/main" id="{356B4E26-A7F6-4473-80EA-90D5F8736FEF}"/>
              </a:ext>
            </a:extLst>
          </p:cNvPr>
          <p:cNvSpPr>
            <a:spLocks noGrp="1"/>
          </p:cNvSpPr>
          <p:nvPr>
            <p:ph idx="1"/>
          </p:nvPr>
        </p:nvSpPr>
        <p:spPr>
          <a:xfrm>
            <a:off x="674594" y="1694330"/>
            <a:ext cx="10515600" cy="5163670"/>
          </a:xfrm>
          <a:noFill/>
          <a:ln>
            <a:noFill/>
          </a:ln>
        </p:spPr>
        <p:txBody>
          <a:bodyPr>
            <a:noAutofit/>
          </a:bodyPr>
          <a:lstStyle/>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The main objective of the Training and Placement Management System is to build an web application  to manage the details of Training, Student, Technical Skill, Placement and placement cell.</a:t>
            </a:r>
          </a:p>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Our project has a big scope to do for the purpose of training and placement of the student in colleges.</a:t>
            </a:r>
          </a:p>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 Students can access previous information about placement.</a:t>
            </a:r>
          </a:p>
          <a:p>
            <a:pPr>
              <a:buFont typeface="Wingdings" panose="05000000000000000000" pitchFamily="2" charset="2"/>
              <a:buChar char="ü"/>
            </a:pPr>
            <a:r>
              <a:rPr lang="en-US" sz="2400" dirty="0">
                <a:latin typeface="Aparajita" panose="02020603050405020304" pitchFamily="18" charset="0"/>
                <a:cs typeface="Aparajita" panose="02020603050405020304" pitchFamily="18" charset="0"/>
              </a:rPr>
              <a:t>Students can maintain their Profile and can update it.</a:t>
            </a:r>
            <a:endParaRPr lang="en-IN" sz="3200" dirty="0">
              <a:latin typeface="+mj-lt"/>
            </a:endParaRPr>
          </a:p>
        </p:txBody>
      </p:sp>
    </p:spTree>
    <p:extLst>
      <p:ext uri="{BB962C8B-B14F-4D97-AF65-F5344CB8AC3E}">
        <p14:creationId xmlns:p14="http://schemas.microsoft.com/office/powerpoint/2010/main" val="519096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0ED14-3CE8-4632-86B0-8A28907F885C}"/>
              </a:ext>
            </a:extLst>
          </p:cNvPr>
          <p:cNvSpPr>
            <a:spLocks noGrp="1"/>
          </p:cNvSpPr>
          <p:nvPr>
            <p:ph type="title"/>
          </p:nvPr>
        </p:nvSpPr>
        <p:spPr/>
        <p:txBody>
          <a:bodyPr/>
          <a:lstStyle/>
          <a:p>
            <a:r>
              <a:rPr lang="en-US" b="1" u="sng" dirty="0">
                <a:latin typeface="Aparajita" panose="02020603050405020304" pitchFamily="18" charset="0"/>
                <a:cs typeface="Aparajita" panose="02020603050405020304" pitchFamily="18" charset="0"/>
              </a:rPr>
              <a:t>Literature survey</a:t>
            </a:r>
            <a:endParaRPr lang="en-IN" b="1" u="sng" dirty="0">
              <a:latin typeface="Aparajita" panose="02020603050405020304" pitchFamily="18" charset="0"/>
              <a:cs typeface="Aparajita" panose="02020603050405020304" pitchFamily="18" charset="0"/>
            </a:endParaRPr>
          </a:p>
        </p:txBody>
      </p:sp>
      <p:sp>
        <p:nvSpPr>
          <p:cNvPr id="3" name="Content Placeholder 2">
            <a:extLst>
              <a:ext uri="{FF2B5EF4-FFF2-40B4-BE49-F238E27FC236}">
                <a16:creationId xmlns:a16="http://schemas.microsoft.com/office/drawing/2014/main" id="{7FBAFBF5-007E-4E0A-B163-E4993DD75C70}"/>
              </a:ext>
            </a:extLst>
          </p:cNvPr>
          <p:cNvSpPr>
            <a:spLocks noGrp="1"/>
          </p:cNvSpPr>
          <p:nvPr>
            <p:ph idx="1"/>
          </p:nvPr>
        </p:nvSpPr>
        <p:spPr>
          <a:xfrm>
            <a:off x="904875" y="1417731"/>
            <a:ext cx="10739718" cy="4830669"/>
          </a:xfrm>
        </p:spPr>
        <p:txBody>
          <a:bodyPr>
            <a:normAutofit/>
          </a:bodyPr>
          <a:lstStyle/>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The problems in the existing systems are as follows:</a:t>
            </a:r>
          </a:p>
          <a:p>
            <a:pPr lvl="1">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Students manually fill the forms every time for applying for the job.</a:t>
            </a:r>
          </a:p>
          <a:p>
            <a:pPr lvl="1">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TPO collects marks of the student from green book.</a:t>
            </a:r>
          </a:p>
          <a:p>
            <a:pPr lvl="1">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From the data collected through filled-forms and green book, excel sheets are prepared. These excel sheets are used to prepare a list of eligible students.</a:t>
            </a:r>
          </a:p>
          <a:p>
            <a:pPr marL="457200" lvl="1" indent="0">
              <a:buNone/>
            </a:pPr>
            <a:endParaRPr lang="en-US"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Advantage in the proposed System is:</a:t>
            </a:r>
          </a:p>
          <a:p>
            <a:pPr lvl="1">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So, to overcome these problem the placement Diaries is developed which provide easy coordination among TPO, Student and the HR.</a:t>
            </a:r>
          </a:p>
          <a:p>
            <a:pPr lvl="1">
              <a:buFont typeface="Wingdings" panose="05000000000000000000" pitchFamily="2" charset="2"/>
              <a:buChar char="ü"/>
            </a:pPr>
            <a:r>
              <a:rPr lang="en-US" sz="2000" dirty="0">
                <a:latin typeface="Times New Roman" panose="02020603050405020304" pitchFamily="18" charset="0"/>
                <a:cs typeface="Times New Roman" panose="02020603050405020304" pitchFamily="18" charset="0"/>
              </a:rPr>
              <a:t>Student information can be maintained in the database and ensures the data correctness and integrity</a:t>
            </a:r>
          </a:p>
          <a:p>
            <a:pPr marL="0" indent="0">
              <a:buNone/>
            </a:pPr>
            <a:endParaRPr lang="en-IN" sz="2400" dirty="0"/>
          </a:p>
        </p:txBody>
      </p:sp>
    </p:spTree>
    <p:extLst>
      <p:ext uri="{BB962C8B-B14F-4D97-AF65-F5344CB8AC3E}">
        <p14:creationId xmlns:p14="http://schemas.microsoft.com/office/powerpoint/2010/main" val="2095769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8A66F-0404-449A-A7F6-D917783CCF11}"/>
              </a:ext>
            </a:extLst>
          </p:cNvPr>
          <p:cNvSpPr>
            <a:spLocks noGrp="1"/>
          </p:cNvSpPr>
          <p:nvPr>
            <p:ph type="title"/>
          </p:nvPr>
        </p:nvSpPr>
        <p:spPr>
          <a:xfrm>
            <a:off x="838200" y="517244"/>
            <a:ext cx="10515600" cy="1325563"/>
          </a:xfrm>
        </p:spPr>
        <p:txBody>
          <a:bodyPr/>
          <a:lstStyle/>
          <a:p>
            <a:r>
              <a:rPr lang="en-US" b="1" u="sng" dirty="0">
                <a:latin typeface="Aparajita" panose="02020603050405020304" pitchFamily="18" charset="0"/>
                <a:cs typeface="Aparajita" panose="02020603050405020304" pitchFamily="18" charset="0"/>
              </a:rPr>
              <a:t>Modules in the project</a:t>
            </a:r>
            <a:endParaRPr lang="en-IN" b="1" u="sng" dirty="0">
              <a:latin typeface="Aparajita" panose="02020603050405020304" pitchFamily="18" charset="0"/>
              <a:cs typeface="Aparajita" panose="02020603050405020304" pitchFamily="18" charset="0"/>
            </a:endParaRPr>
          </a:p>
        </p:txBody>
      </p:sp>
      <p:sp>
        <p:nvSpPr>
          <p:cNvPr id="3" name="Content Placeholder 2">
            <a:extLst>
              <a:ext uri="{FF2B5EF4-FFF2-40B4-BE49-F238E27FC236}">
                <a16:creationId xmlns:a16="http://schemas.microsoft.com/office/drawing/2014/main" id="{757E17A1-0965-4D57-92ED-6E15AF92342E}"/>
              </a:ext>
            </a:extLst>
          </p:cNvPr>
          <p:cNvSpPr>
            <a:spLocks noGrp="1"/>
          </p:cNvSpPr>
          <p:nvPr>
            <p:ph idx="1"/>
          </p:nvPr>
        </p:nvSpPr>
        <p:spPr>
          <a:xfrm>
            <a:off x="838200" y="1529947"/>
            <a:ext cx="10515600" cy="5405718"/>
          </a:xfrm>
        </p:spPr>
        <p:txBody>
          <a:bodyPr>
            <a:normAutofit/>
          </a:bodyPr>
          <a:lstStyle/>
          <a:p>
            <a:pPr marL="0" indent="0">
              <a:buNone/>
            </a:pPr>
            <a:r>
              <a:rPr lang="en-US" sz="2400" dirty="0"/>
              <a:t>“</a:t>
            </a:r>
            <a:r>
              <a:rPr lang="en-US" sz="2400" dirty="0">
                <a:latin typeface="Aparajita" panose="02020603050405020304" pitchFamily="18" charset="0"/>
                <a:cs typeface="Aparajita" panose="02020603050405020304" pitchFamily="18" charset="0"/>
              </a:rPr>
              <a:t>Training and Placement Cell" has been divided into three modules. Each module is bound to have its own specific functions. </a:t>
            </a:r>
          </a:p>
          <a:p>
            <a:pPr marL="0" indent="0">
              <a:buNone/>
            </a:pPr>
            <a:endParaRPr lang="en-US" sz="2400" dirty="0">
              <a:latin typeface="Aparajita" panose="02020603050405020304" pitchFamily="18" charset="0"/>
              <a:cs typeface="Aparajita" panose="02020603050405020304" pitchFamily="18" charset="0"/>
            </a:endParaRPr>
          </a:p>
          <a:p>
            <a:r>
              <a:rPr lang="en-US" sz="2400" b="1" dirty="0">
                <a:latin typeface="Aparajita" panose="02020603050405020304" pitchFamily="18" charset="0"/>
                <a:cs typeface="Aparajita" panose="02020603050405020304" pitchFamily="18" charset="0"/>
              </a:rPr>
              <a:t>Admin Module: </a:t>
            </a:r>
            <a:r>
              <a:rPr lang="en-US" sz="2400" dirty="0">
                <a:latin typeface="Aparajita" panose="02020603050405020304" pitchFamily="18" charset="0"/>
                <a:cs typeface="Aparajita" panose="02020603050405020304" pitchFamily="18" charset="0"/>
              </a:rPr>
              <a:t>This module mainly deals with Students and company details, Admin is authorized person who can make changes in the site at any time with respect to student and the company. Also, admin can train student online by uploading important notes or Videos with respect to job etc.</a:t>
            </a:r>
          </a:p>
          <a:p>
            <a:r>
              <a:rPr lang="en-US" sz="2400" dirty="0">
                <a:latin typeface="Aparajita" panose="02020603050405020304" pitchFamily="18" charset="0"/>
                <a:cs typeface="Aparajita" panose="02020603050405020304" pitchFamily="18" charset="0"/>
              </a:rPr>
              <a:t> </a:t>
            </a:r>
            <a:r>
              <a:rPr lang="en-US" sz="2400" b="1" dirty="0">
                <a:latin typeface="Aparajita" panose="02020603050405020304" pitchFamily="18" charset="0"/>
                <a:cs typeface="Aparajita" panose="02020603050405020304" pitchFamily="18" charset="0"/>
              </a:rPr>
              <a:t>Company Module: </a:t>
            </a:r>
            <a:r>
              <a:rPr lang="en-US" sz="2400" dirty="0">
                <a:latin typeface="Aparajita" panose="02020603050405020304" pitchFamily="18" charset="0"/>
                <a:cs typeface="Aparajita" panose="02020603050405020304" pitchFamily="18" charset="0"/>
              </a:rPr>
              <a:t>This module mainly deals with Company details and Students details such as selected students list, applied students list etc.</a:t>
            </a:r>
          </a:p>
          <a:p>
            <a:r>
              <a:rPr lang="en-US" sz="2400" dirty="0">
                <a:latin typeface="Aparajita" panose="02020603050405020304" pitchFamily="18" charset="0"/>
                <a:cs typeface="Aparajita" panose="02020603050405020304" pitchFamily="18" charset="0"/>
              </a:rPr>
              <a:t> </a:t>
            </a:r>
            <a:r>
              <a:rPr lang="en-US" sz="2400" b="1" dirty="0">
                <a:latin typeface="Aparajita" panose="02020603050405020304" pitchFamily="18" charset="0"/>
                <a:cs typeface="Aparajita" panose="02020603050405020304" pitchFamily="18" charset="0"/>
              </a:rPr>
              <a:t>Student Module: </a:t>
            </a:r>
            <a:r>
              <a:rPr lang="en-US" sz="2400" dirty="0">
                <a:latin typeface="Aparajita" panose="02020603050405020304" pitchFamily="18" charset="0"/>
                <a:cs typeface="Aparajita" panose="02020603050405020304" pitchFamily="18" charset="0"/>
              </a:rPr>
              <a:t>This module mainly deals with Student profile details and company job details by logging in into the website with their respective login id and password</a:t>
            </a:r>
            <a:r>
              <a:rPr lang="en-US" sz="2400" dirty="0"/>
              <a:t>.</a:t>
            </a:r>
            <a:endParaRPr lang="en-IN" sz="2400" dirty="0"/>
          </a:p>
        </p:txBody>
      </p:sp>
    </p:spTree>
    <p:extLst>
      <p:ext uri="{BB962C8B-B14F-4D97-AF65-F5344CB8AC3E}">
        <p14:creationId xmlns:p14="http://schemas.microsoft.com/office/powerpoint/2010/main" val="1418864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50A19712-C7DB-0B86-26F5-020624919645}"/>
              </a:ext>
            </a:extLst>
          </p:cNvPr>
          <p:cNvSpPr/>
          <p:nvPr/>
        </p:nvSpPr>
        <p:spPr>
          <a:xfrm>
            <a:off x="4984377" y="3118043"/>
            <a:ext cx="2191870" cy="1830474"/>
          </a:xfrm>
          <a:prstGeom prst="ellips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Training and Placement Cell</a:t>
            </a:r>
            <a:endParaRPr lang="en-IN"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FF61B639-FCFA-BE9D-E61A-7C804EE194A3}"/>
              </a:ext>
            </a:extLst>
          </p:cNvPr>
          <p:cNvSpPr/>
          <p:nvPr/>
        </p:nvSpPr>
        <p:spPr>
          <a:xfrm>
            <a:off x="1241611" y="4791066"/>
            <a:ext cx="2312894" cy="74547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Workshop</a:t>
            </a:r>
            <a:endParaRPr lang="en-IN"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683C4976-C7D9-120F-6116-40095D46B8E6}"/>
              </a:ext>
            </a:extLst>
          </p:cNvPr>
          <p:cNvSpPr/>
          <p:nvPr/>
        </p:nvSpPr>
        <p:spPr>
          <a:xfrm>
            <a:off x="1241611" y="2534486"/>
            <a:ext cx="2312894" cy="74547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Study Material</a:t>
            </a:r>
            <a:endParaRPr lang="en-IN"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583EB1D8-64B4-B2C9-6A22-3490324C3458}"/>
              </a:ext>
            </a:extLst>
          </p:cNvPr>
          <p:cNvSpPr/>
          <p:nvPr/>
        </p:nvSpPr>
        <p:spPr>
          <a:xfrm>
            <a:off x="8431306" y="4735882"/>
            <a:ext cx="2312894" cy="80066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Student</a:t>
            </a:r>
            <a:endParaRPr lang="en-IN"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E59E2F30-5EAA-6BE0-E900-5C7C610046CB}"/>
              </a:ext>
            </a:extLst>
          </p:cNvPr>
          <p:cNvSpPr/>
          <p:nvPr/>
        </p:nvSpPr>
        <p:spPr>
          <a:xfrm>
            <a:off x="8431306" y="2496100"/>
            <a:ext cx="2312894" cy="74547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Placement</a:t>
            </a:r>
            <a:endParaRPr lang="en-IN"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6916B424-AB56-9273-99AE-C22ACBC7F7D2}"/>
              </a:ext>
            </a:extLst>
          </p:cNvPr>
          <p:cNvSpPr/>
          <p:nvPr/>
        </p:nvSpPr>
        <p:spPr>
          <a:xfrm>
            <a:off x="4912659" y="1497528"/>
            <a:ext cx="2312894" cy="74547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Company</a:t>
            </a:r>
            <a:endParaRPr lang="en-IN"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BE22F905-4043-4CEB-D46E-B8DB0B1A6FA8}"/>
              </a:ext>
            </a:extLst>
          </p:cNvPr>
          <p:cNvSpPr/>
          <p:nvPr/>
        </p:nvSpPr>
        <p:spPr>
          <a:xfrm>
            <a:off x="4939553" y="5782236"/>
            <a:ext cx="2312894" cy="80066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Job</a:t>
            </a:r>
            <a:endParaRPr lang="en-IN" dirty="0">
              <a:latin typeface="Times New Roman" panose="02020603050405020304" pitchFamily="18" charset="0"/>
              <a:cs typeface="Times New Roman" panose="02020603050405020304" pitchFamily="18" charset="0"/>
            </a:endParaRPr>
          </a:p>
        </p:txBody>
      </p:sp>
      <p:cxnSp>
        <p:nvCxnSpPr>
          <p:cNvPr id="9" name="Straight Arrow Connector 8">
            <a:extLst>
              <a:ext uri="{FF2B5EF4-FFF2-40B4-BE49-F238E27FC236}">
                <a16:creationId xmlns:a16="http://schemas.microsoft.com/office/drawing/2014/main" id="{97FADD48-415A-4F8C-3904-FD97291B0796}"/>
              </a:ext>
            </a:extLst>
          </p:cNvPr>
          <p:cNvCxnSpPr>
            <a:cxnSpLocks/>
            <a:stCxn id="2" idx="0"/>
            <a:endCxn id="7" idx="2"/>
          </p:cNvCxnSpPr>
          <p:nvPr/>
        </p:nvCxnSpPr>
        <p:spPr>
          <a:xfrm flipH="1" flipV="1">
            <a:off x="6069106" y="2243005"/>
            <a:ext cx="11206" cy="87503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3756B1E6-55E9-6D9E-DB98-1D0D1492D5F8}"/>
              </a:ext>
            </a:extLst>
          </p:cNvPr>
          <p:cNvCxnSpPr>
            <a:cxnSpLocks/>
          </p:cNvCxnSpPr>
          <p:nvPr/>
        </p:nvCxnSpPr>
        <p:spPr>
          <a:xfrm flipH="1" flipV="1">
            <a:off x="3561229" y="3243566"/>
            <a:ext cx="1508873" cy="44281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EF134ABC-1E08-A73D-8A11-F444FFB8A0F4}"/>
              </a:ext>
            </a:extLst>
          </p:cNvPr>
          <p:cNvCxnSpPr>
            <a:cxnSpLocks/>
          </p:cNvCxnSpPr>
          <p:nvPr/>
        </p:nvCxnSpPr>
        <p:spPr>
          <a:xfrm flipH="1">
            <a:off x="3554505" y="4317918"/>
            <a:ext cx="1515597" cy="47314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650F5FB1-3416-E82F-67B8-A1F82A34AF6C}"/>
              </a:ext>
            </a:extLst>
          </p:cNvPr>
          <p:cNvCxnSpPr>
            <a:cxnSpLocks/>
          </p:cNvCxnSpPr>
          <p:nvPr/>
        </p:nvCxnSpPr>
        <p:spPr>
          <a:xfrm>
            <a:off x="6096000" y="4948518"/>
            <a:ext cx="0" cy="83371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6AB14E95-4AC2-0058-3DD0-AB4CE04C5796}"/>
              </a:ext>
            </a:extLst>
          </p:cNvPr>
          <p:cNvCxnSpPr>
            <a:cxnSpLocks/>
          </p:cNvCxnSpPr>
          <p:nvPr/>
        </p:nvCxnSpPr>
        <p:spPr>
          <a:xfrm>
            <a:off x="7121899" y="4335713"/>
            <a:ext cx="1309407" cy="4085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0F780F79-6FA6-B8F9-1524-D41884E2AC6B}"/>
              </a:ext>
            </a:extLst>
          </p:cNvPr>
          <p:cNvCxnSpPr>
            <a:cxnSpLocks/>
          </p:cNvCxnSpPr>
          <p:nvPr/>
        </p:nvCxnSpPr>
        <p:spPr>
          <a:xfrm flipV="1">
            <a:off x="7121899" y="3224900"/>
            <a:ext cx="1309407" cy="46462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7F963F0C-8565-E640-4219-01345606200F}"/>
              </a:ext>
            </a:extLst>
          </p:cNvPr>
          <p:cNvSpPr txBox="1"/>
          <p:nvPr/>
        </p:nvSpPr>
        <p:spPr>
          <a:xfrm>
            <a:off x="1023659" y="429434"/>
            <a:ext cx="6098240" cy="646331"/>
          </a:xfrm>
          <a:prstGeom prst="rect">
            <a:avLst/>
          </a:prstGeom>
          <a:noFill/>
        </p:spPr>
        <p:txBody>
          <a:bodyPr wrap="square">
            <a:spAutoFit/>
          </a:bodyPr>
          <a:lstStyle/>
          <a:p>
            <a:r>
              <a:rPr lang="en-US" sz="3600" u="sng" dirty="0">
                <a:latin typeface="Times New Roman" panose="02020603050405020304" pitchFamily="18" charset="0"/>
                <a:cs typeface="Times New Roman" panose="02020603050405020304" pitchFamily="18" charset="0"/>
              </a:rPr>
              <a:t>Data Flow-Diagram Zero-Level</a:t>
            </a:r>
            <a:endParaRPr lang="en-IN" sz="3600"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4597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F18535C-1C9E-7A92-5A7C-6CAF0E23527A}"/>
              </a:ext>
            </a:extLst>
          </p:cNvPr>
          <p:cNvSpPr txBox="1"/>
          <p:nvPr/>
        </p:nvSpPr>
        <p:spPr>
          <a:xfrm>
            <a:off x="1060980" y="364119"/>
            <a:ext cx="6646105" cy="646331"/>
          </a:xfrm>
          <a:prstGeom prst="rect">
            <a:avLst/>
          </a:prstGeom>
          <a:noFill/>
        </p:spPr>
        <p:txBody>
          <a:bodyPr wrap="square">
            <a:spAutoFit/>
          </a:bodyPr>
          <a:lstStyle/>
          <a:p>
            <a:r>
              <a:rPr lang="en-US" sz="3600" u="sng" dirty="0">
                <a:latin typeface="Times New Roman" panose="02020603050405020304" pitchFamily="18" charset="0"/>
                <a:cs typeface="Times New Roman" panose="02020603050405020304" pitchFamily="18" charset="0"/>
              </a:rPr>
              <a:t>Data Flow-Diagram First-Level</a:t>
            </a:r>
            <a:endParaRPr lang="en-IN" sz="3600" u="sng"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A665C8F-9EDF-A5DF-07A8-0417EF4D6D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722" y="1292614"/>
            <a:ext cx="7137400" cy="4972050"/>
          </a:xfrm>
          <a:prstGeom prst="rect">
            <a:avLst/>
          </a:prstGeom>
        </p:spPr>
      </p:pic>
    </p:spTree>
    <p:extLst>
      <p:ext uri="{BB962C8B-B14F-4D97-AF65-F5344CB8AC3E}">
        <p14:creationId xmlns:p14="http://schemas.microsoft.com/office/powerpoint/2010/main" val="376535067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
  <TotalTime>547</TotalTime>
  <Words>743</Words>
  <Application>Microsoft Office PowerPoint</Application>
  <PresentationFormat>Widescreen</PresentationFormat>
  <Paragraphs>77</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Aparajita</vt:lpstr>
      <vt:lpstr>Arial</vt:lpstr>
      <vt:lpstr>Times New Roman</vt:lpstr>
      <vt:lpstr>Trebuchet MS</vt:lpstr>
      <vt:lpstr>Wingdings</vt:lpstr>
      <vt:lpstr>Wingdings 3</vt:lpstr>
      <vt:lpstr>Facet</vt:lpstr>
      <vt:lpstr>Bangalore Institute Of Technology Department of Master of Computer Applications </vt:lpstr>
      <vt:lpstr>Content</vt:lpstr>
      <vt:lpstr>Introduction</vt:lpstr>
      <vt:lpstr>Abstract</vt:lpstr>
      <vt:lpstr>Scope of the project </vt:lpstr>
      <vt:lpstr>Literature survey</vt:lpstr>
      <vt:lpstr>Modules in the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Hardware and Software requirement</vt:lpstr>
      <vt:lpstr>Conclusion</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K.L.E’s COLLEGE OF COMPUTER APPLICATION (B K COLLEGE CAMPUS CHIKODI-590201)  </dc:title>
  <dc:creator>Deepa</dc:creator>
  <cp:lastModifiedBy>Balasaheb Patil</cp:lastModifiedBy>
  <cp:revision>17</cp:revision>
  <dcterms:created xsi:type="dcterms:W3CDTF">2022-04-28T18:25:49Z</dcterms:created>
  <dcterms:modified xsi:type="dcterms:W3CDTF">2023-07-31T16:26:17Z</dcterms:modified>
</cp:coreProperties>
</file>

<file path=docProps/thumbnail.jpeg>
</file>